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606"/>
    <a:srgbClr val="223C23"/>
    <a:srgbClr val="0937C9"/>
    <a:srgbClr val="520E0C"/>
    <a:srgbClr val="014B79"/>
    <a:srgbClr val="01456F"/>
    <a:srgbClr val="000000"/>
    <a:srgbClr val="E86238"/>
    <a:srgbClr val="013657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68" d="100"/>
          <a:sy n="68" d="100"/>
        </p:scale>
        <p:origin x="90" y="16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11/27/2021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4">
                <a:lumMod val="50000"/>
              </a:schemeClr>
            </a:gs>
            <a:gs pos="83000">
              <a:schemeClr val="accent4">
                <a:lumMod val="50000"/>
              </a:schemeClr>
            </a:gs>
            <a:gs pos="100000">
              <a:schemeClr val="accent4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4000">
              <a:srgbClr val="A9B606"/>
            </a:gs>
            <a:gs pos="72000">
              <a:srgbClr val="E86238"/>
            </a:gs>
            <a:gs pos="91000">
              <a:srgbClr val="00206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1860702" cy="1118752"/>
            <a:chOff x="2955850" y="2902286"/>
            <a:chExt cx="1860702" cy="111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60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272328" cy="161625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VIDEOJUEGO FINAL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7"/>
            <a:ext cx="4854339" cy="1957945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GRUPO 1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YUNISSE PE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ÑA</a:t>
            </a:r>
          </a:p>
          <a:p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FÉLIX TAVÁREZ</a:t>
            </a:r>
          </a:p>
          <a:p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ESMIRNA ESTRELLA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Placeholder 10">
            <a:extLst>
              <a:ext uri="{FF2B5EF4-FFF2-40B4-BE49-F238E27FC236}">
                <a16:creationId xmlns:a16="http://schemas.microsoft.com/office/drawing/2014/main" id="{E4225904-C063-40BD-A062-6C4EF91BE986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rcRect l="27209" r="27209"/>
          <a:stretch>
            <a:fillRect/>
          </a:stretch>
        </p:blipFill>
        <p:spPr>
          <a:xfrm>
            <a:off x="-1" y="0"/>
            <a:ext cx="6096001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chemeClr val="bg1">
                <a:lumMod val="95000"/>
              </a:schemeClr>
            </a:gs>
            <a:gs pos="42000">
              <a:schemeClr val="accent1">
                <a:lumMod val="10000"/>
                <a:lumOff val="90000"/>
              </a:schemeClr>
            </a:gs>
            <a:gs pos="83000">
              <a:srgbClr val="013657"/>
            </a:gs>
            <a:gs pos="100000">
              <a:srgbClr val="013657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9121E-65FD-4B5B-AB0A-790A5FF4E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El juego a presentar llamado Jumping Guy es un juego de tipo arcade, el cual está basado en la superación de obstáculos y recolección de monedas.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71932-3F04-4274-90EE-7F10B195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8" y="2707118"/>
            <a:ext cx="7342621" cy="608895"/>
          </a:xfrm>
        </p:spPr>
        <p:txBody>
          <a:bodyPr/>
          <a:lstStyle/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DESCRIPCIÓN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BD1A-7FC0-4DED-9A4A-B32C51E7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381025"/>
            <a:ext cx="4547059" cy="867026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CAPÍTULO 1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BE86D14-AD9B-490C-B41D-8D0A1BE8E6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236" b="236"/>
          <a:stretch>
            <a:fillRect/>
          </a:stretch>
        </p:blipFill>
        <p:spPr>
          <a:xfrm>
            <a:off x="5275385" y="-1"/>
            <a:ext cx="6916615" cy="6843933"/>
          </a:xfrm>
        </p:spPr>
      </p:pic>
    </p:spTree>
    <p:extLst>
      <p:ext uri="{BB962C8B-B14F-4D97-AF65-F5344CB8AC3E}">
        <p14:creationId xmlns:p14="http://schemas.microsoft.com/office/powerpoint/2010/main" val="71102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2">
                <a:lumMod val="25000"/>
              </a:schemeClr>
            </a:gs>
            <a:gs pos="83000">
              <a:schemeClr val="tx1">
                <a:lumMod val="75000"/>
              </a:schemeClr>
            </a:gs>
            <a:gs pos="100000">
              <a:schemeClr val="tx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9121E-65FD-4B5B-AB0A-790A5FF4E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ES" dirty="0">
                <a:solidFill>
                  <a:schemeClr val="accent2"/>
                </a:solidFill>
              </a:rPr>
              <a:t>Originalidad de la idea:  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La motivación para desarrollar este videojuego está dada por el videojuego Cromo Dino, con la intención de darle más vida y colores; de la misma manera integrando características, las cuales agregan diversión y de la misma manera generando buena experiencia al momento de jugarlo.</a:t>
            </a:r>
          </a:p>
          <a:p>
            <a:pPr marL="0" indent="0" algn="just">
              <a:buNone/>
            </a:pPr>
            <a:endParaRPr lang="es-E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just">
              <a:buNone/>
            </a:pPr>
            <a:r>
              <a:rPr lang="es-ES" dirty="0">
                <a:solidFill>
                  <a:schemeClr val="accent2"/>
                </a:solidFill>
              </a:rPr>
              <a:t>Estado del Arte: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Este estado de arte busca ver cuando aceptado a la relajación de los jugadores puede llegar a ser.</a:t>
            </a:r>
          </a:p>
          <a:p>
            <a:pPr marL="0" indent="0" algn="just">
              <a:buNone/>
            </a:pP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71932-3F04-4274-90EE-7F10B195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8" y="2707119"/>
            <a:ext cx="7342621" cy="422422"/>
          </a:xfrm>
        </p:spPr>
        <p:txBody>
          <a:bodyPr/>
          <a:lstStyle/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MOTIVACIÓN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BD1A-7FC0-4DED-9A4A-B32C51E7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381025"/>
            <a:ext cx="4547059" cy="867026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CAPÍTULO 1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0D17AA0-5AEA-47D3-820D-12D80D0FE1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4970" b="4970"/>
          <a:stretch>
            <a:fillRect/>
          </a:stretch>
        </p:blipFill>
        <p:spPr>
          <a:xfrm>
            <a:off x="6170179" y="0"/>
            <a:ext cx="6021821" cy="6848187"/>
          </a:xfrm>
        </p:spPr>
      </p:pic>
    </p:spTree>
    <p:extLst>
      <p:ext uri="{BB962C8B-B14F-4D97-AF65-F5344CB8AC3E}">
        <p14:creationId xmlns:p14="http://schemas.microsoft.com/office/powerpoint/2010/main" val="408782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24000">
              <a:schemeClr val="accent1">
                <a:lumMod val="5000"/>
                <a:lumOff val="95000"/>
              </a:schemeClr>
            </a:gs>
            <a:gs pos="72000">
              <a:schemeClr val="accent2">
                <a:lumMod val="40000"/>
                <a:lumOff val="60000"/>
              </a:schemeClr>
            </a:gs>
            <a:gs pos="83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9121E-65FD-4B5B-AB0A-790A5FF4E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ES" dirty="0">
                <a:solidFill>
                  <a:schemeClr val="accent2"/>
                </a:solidFill>
              </a:rPr>
              <a:t>Objetivo general:</a:t>
            </a:r>
          </a:p>
          <a:p>
            <a:pPr marL="0" indent="0" algn="just">
              <a:buNone/>
            </a:pPr>
            <a:r>
              <a:rPr lang="es-ES" dirty="0">
                <a:solidFill>
                  <a:srgbClr val="013657"/>
                </a:solidFill>
              </a:rPr>
              <a:t>Ofrecer buena experiencia al usuario, ofreciendo características que generen sorpresa para que el jugador se divierta mientras juega.</a:t>
            </a:r>
          </a:p>
          <a:p>
            <a:pPr marL="0" indent="0" algn="just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s-ES" dirty="0">
                <a:solidFill>
                  <a:schemeClr val="accent2"/>
                </a:solidFill>
              </a:rPr>
              <a:t>Objetivos específicos:</a:t>
            </a:r>
          </a:p>
          <a:p>
            <a:pPr algn="just"/>
            <a:r>
              <a:rPr lang="es-ES" dirty="0">
                <a:solidFill>
                  <a:srgbClr val="013657"/>
                </a:solidFill>
              </a:rPr>
              <a:t>Divertir al usuario.</a:t>
            </a:r>
          </a:p>
          <a:p>
            <a:pPr algn="just"/>
            <a:r>
              <a:rPr lang="es-ES" dirty="0">
                <a:solidFill>
                  <a:srgbClr val="013657"/>
                </a:solidFill>
              </a:rPr>
              <a:t>Distraer al jugador.</a:t>
            </a:r>
          </a:p>
          <a:p>
            <a:pPr algn="just"/>
            <a:r>
              <a:rPr lang="es-ES" dirty="0">
                <a:solidFill>
                  <a:srgbClr val="013657"/>
                </a:solidFill>
              </a:rPr>
              <a:t>Intentar introducir al jugador en el videojuego y se relaje.</a:t>
            </a:r>
          </a:p>
          <a:p>
            <a:pPr marL="0" indent="0" algn="just">
              <a:buNone/>
            </a:pP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71932-3F04-4274-90EE-7F10B195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8" y="2707119"/>
            <a:ext cx="7342621" cy="422422"/>
          </a:xfrm>
        </p:spPr>
        <p:txBody>
          <a:bodyPr/>
          <a:lstStyle/>
          <a:p>
            <a:r>
              <a:rPr lang="es-ES" dirty="0">
                <a:solidFill>
                  <a:srgbClr val="013657"/>
                </a:solidFill>
              </a:rPr>
              <a:t>OBJETIVOS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BD1A-7FC0-4DED-9A4A-B32C51E7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381025"/>
            <a:ext cx="4547059" cy="867026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rgbClr val="013657"/>
                </a:solidFill>
                <a:latin typeface="Algerian" panose="04020705040A02060702" pitchFamily="82" charset="0"/>
              </a:rPr>
              <a:t>CAPÍTULO 1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D0DE716-F7FE-4676-94D5-96D1707498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8910" r="18910"/>
          <a:stretch>
            <a:fillRect/>
          </a:stretch>
        </p:blipFill>
        <p:spPr>
          <a:xfrm>
            <a:off x="4830497" y="0"/>
            <a:ext cx="7361501" cy="6857999"/>
          </a:xfrm>
        </p:spPr>
      </p:pic>
    </p:spTree>
    <p:extLst>
      <p:ext uri="{BB962C8B-B14F-4D97-AF65-F5344CB8AC3E}">
        <p14:creationId xmlns:p14="http://schemas.microsoft.com/office/powerpoint/2010/main" val="53077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0000">
              <a:schemeClr val="tx1">
                <a:lumMod val="40000"/>
                <a:lumOff val="60000"/>
              </a:schemeClr>
            </a:gs>
            <a:gs pos="80000">
              <a:srgbClr val="E86238"/>
            </a:gs>
            <a:gs pos="71000">
              <a:srgbClr val="E86238"/>
            </a:gs>
            <a:gs pos="100000">
              <a:srgbClr val="E8623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A8BD1A-7FC0-4DED-9A4A-B32C51E7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8" y="2633449"/>
            <a:ext cx="4348744" cy="1147969"/>
          </a:xfrm>
        </p:spPr>
        <p:txBody>
          <a:bodyPr>
            <a:normAutofit/>
          </a:bodyPr>
          <a:lstStyle/>
          <a:p>
            <a:r>
              <a:rPr lang="es-ES" sz="5400" dirty="0">
                <a:latin typeface="Algerian" panose="04020705040A02060702" pitchFamily="82" charset="0"/>
              </a:rPr>
              <a:t>CAPÍTULO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71932-3F04-4274-90EE-7F10B195A0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8962" y="3781418"/>
            <a:ext cx="2771336" cy="4222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Escenarios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1F9588-B92B-4F6F-B0C9-9D8014F18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94" y="225083"/>
            <a:ext cx="5698048" cy="29823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C777BA-DE11-423C-8327-CCB604D8D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95" y="3650567"/>
            <a:ext cx="5698048" cy="29823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1010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6">
                <a:lumMod val="50000"/>
              </a:schemeClr>
            </a:gs>
            <a:gs pos="83000">
              <a:schemeClr val="accent6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9121E-65FD-4B5B-AB0A-790A5FF4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53" y="1658538"/>
            <a:ext cx="4547059" cy="217398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dirty="0">
                <a:solidFill>
                  <a:schemeClr val="bg1"/>
                </a:solidFill>
              </a:rPr>
              <a:t>El videojuego tendrá imágenes 2D y animaciones 2D, sonidos de inicio, salto, recolección de monedas y final del juego. Habrá un solo personaje llamado Rey que será en 2D, los obstáculos (rocas) serán en 2D.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71932-3F04-4274-90EE-7F10B195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53" y="1210721"/>
            <a:ext cx="2014874" cy="422422"/>
          </a:xfrm>
        </p:spPr>
        <p:txBody>
          <a:bodyPr/>
          <a:lstStyle/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CONTENIDOS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BD1A-7FC0-4DED-9A4A-B32C51E7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381025"/>
            <a:ext cx="4547059" cy="867026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CAPÍTULO 1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AA9C38B-2B5A-42E3-ACDF-AB5841C525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800" b="1800"/>
          <a:stretch>
            <a:fillRect/>
          </a:stretch>
        </p:blipFill>
        <p:spPr>
          <a:xfrm>
            <a:off x="4543865" y="-29462"/>
            <a:ext cx="7648133" cy="688746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296C4-23FF-4E5A-AE7D-130490901CCC}"/>
              </a:ext>
            </a:extLst>
          </p:cNvPr>
          <p:cNvPicPr/>
          <p:nvPr/>
        </p:nvPicPr>
        <p:blipFill rotWithShape="1">
          <a:blip r:embed="rId4"/>
          <a:srcRect l="36810" t="27932" r="30344" b="14270"/>
          <a:stretch/>
        </p:blipFill>
        <p:spPr>
          <a:xfrm>
            <a:off x="745589" y="4113749"/>
            <a:ext cx="1477108" cy="1406769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D9D3E2-F845-441D-BF87-B7585426575F}"/>
              </a:ext>
            </a:extLst>
          </p:cNvPr>
          <p:cNvPicPr/>
          <p:nvPr/>
        </p:nvPicPr>
        <p:blipFill rotWithShape="1">
          <a:blip r:embed="rId5"/>
          <a:srcRect l="34637" t="31494" r="31507" b="7361"/>
          <a:stretch/>
        </p:blipFill>
        <p:spPr bwMode="auto">
          <a:xfrm>
            <a:off x="3066757" y="4077527"/>
            <a:ext cx="1477108" cy="1406769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E7161C-6D6F-4E74-AF0A-680577D66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173" y="5371206"/>
            <a:ext cx="1477109" cy="126874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3482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accent4">
                <a:lumMod val="50000"/>
              </a:schemeClr>
            </a:gs>
            <a:gs pos="83000">
              <a:schemeClr val="accent4">
                <a:lumMod val="50000"/>
              </a:schemeClr>
            </a:gs>
            <a:gs pos="100000">
              <a:schemeClr val="accent4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9121E-65FD-4B5B-AB0A-790A5FF4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077747"/>
            <a:ext cx="4448584" cy="2969733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ES" dirty="0">
                <a:solidFill>
                  <a:schemeClr val="bg1"/>
                </a:solidFill>
              </a:rPr>
              <a:t>A medida que el rey va corriendo y saltando en el transcurso del camino, la velocidad va aumentando y de esta manera agregando dificultad.</a:t>
            </a:r>
          </a:p>
          <a:p>
            <a:pPr marL="0" indent="0" algn="just">
              <a:buNone/>
            </a:pPr>
            <a:r>
              <a:rPr lang="es-ES" dirty="0">
                <a:solidFill>
                  <a:schemeClr val="bg1"/>
                </a:solidFill>
              </a:rPr>
              <a:t>Usa la letra x para iniciar el juego, ya cuando el juego inicia debe presionar la barra de espacio para poder saltar los obstáculos y recoger las monedas.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71932-3F04-4274-90EE-7F10B195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951" y="1633201"/>
            <a:ext cx="2239956" cy="422422"/>
          </a:xfrm>
        </p:spPr>
        <p:txBody>
          <a:bodyPr/>
          <a:lstStyle/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METODOLOGÍA</a:t>
            </a:r>
          </a:p>
          <a:p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BD1A-7FC0-4DED-9A4A-B32C51E7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381025"/>
            <a:ext cx="4547059" cy="867026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CAPÍTULO 1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5B6B20F-8E35-4655-8057-C08033DDA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7718" r="17718"/>
          <a:stretch>
            <a:fillRect/>
          </a:stretch>
        </p:blipFill>
        <p:spPr>
          <a:xfrm>
            <a:off x="3601329" y="-4125"/>
            <a:ext cx="8590670" cy="6862125"/>
          </a:xfrm>
        </p:spPr>
      </p:pic>
    </p:spTree>
    <p:extLst>
      <p:ext uri="{BB962C8B-B14F-4D97-AF65-F5344CB8AC3E}">
        <p14:creationId xmlns:p14="http://schemas.microsoft.com/office/powerpoint/2010/main" val="38014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38000">
              <a:srgbClr val="FFC000"/>
            </a:gs>
            <a:gs pos="61000">
              <a:srgbClr val="00B050"/>
            </a:gs>
            <a:gs pos="82000">
              <a:srgbClr val="014B79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9121E-65FD-4B5B-AB0A-790A5FF4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1633200"/>
            <a:ext cx="6291453" cy="484377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el desarrollo de nuestro video juego hemos ideado una arquitectura basada en 3 capas; Capa de conceptualización y estrategia, Capa de desarrollo y manejo de eventos y la Capa de revisión, prueba y aprobación del resultado final.</a:t>
            </a:r>
          </a:p>
          <a:p>
            <a:pPr marL="0" indent="0" algn="just">
              <a:buNone/>
            </a:pPr>
            <a:endParaRPr lang="es-E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 primera capa de conceptualización y estrategia, el propósito principal es el de dejar documentado de manera clara y precisa cada paso a tomar en el desarrollo y el concepto que guarda cada rama del proyecto. </a:t>
            </a:r>
          </a:p>
          <a:p>
            <a:pPr marL="0" indent="0" algn="just">
              <a:buNone/>
            </a:pPr>
            <a:endParaRPr lang="es-E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la segunda capa de desarrollo y manejo de eventos, se desarrollan todos los objetos declarados en la primera etapa y se le da vida al videojuego procurando que estos alcancen todos los objetivos planteados desde el principio. Esta es la etapa más retadora de todo el proceso de desarrollo y es donde se produce el producto final que mientras más se apegue a los objetivos declarados, más satisfactorio será el resultado.</a:t>
            </a:r>
          </a:p>
          <a:p>
            <a:pPr marL="0" indent="0" algn="just">
              <a:buNone/>
            </a:pPr>
            <a:endParaRPr lang="es-E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último, la etapa de revisión y aprobación cubrirá la parte de brindar la calidad y la garantía de fiabilidad en el producto final, características que debieron tomarse en cuenta desde el principio de la ejecución del proyecto.</a:t>
            </a:r>
          </a:p>
          <a:p>
            <a:pPr marL="0" indent="0" algn="just">
              <a:buNone/>
            </a:pPr>
            <a:endParaRPr lang="es-E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cada capa interactúan todos los integrantes del equipo de desarrollo, aportando ideas y/o implementando decisiones. </a:t>
            </a:r>
            <a:endParaRPr lang="es-E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71932-3F04-4274-90EE-7F10B195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951" y="1210779"/>
            <a:ext cx="5062126" cy="422422"/>
          </a:xfrm>
        </p:spPr>
        <p:txBody>
          <a:bodyPr/>
          <a:lstStyle/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ARQUITECTURA DE LA APLICACIÓN</a:t>
            </a:r>
          </a:p>
          <a:p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BD1A-7FC0-4DED-9A4A-B32C51E7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381025"/>
            <a:ext cx="4547059" cy="867026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CAPÍTULO 1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03F77DA-FBC1-49E2-A982-CB4E2CC15D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17342" r="17342"/>
          <a:stretch>
            <a:fillRect/>
          </a:stretch>
        </p:blipFill>
        <p:spPr>
          <a:xfrm>
            <a:off x="5900547" y="0"/>
            <a:ext cx="6291452" cy="6858000"/>
          </a:xfrm>
        </p:spPr>
      </p:pic>
    </p:spTree>
    <p:extLst>
      <p:ext uri="{BB962C8B-B14F-4D97-AF65-F5344CB8AC3E}">
        <p14:creationId xmlns:p14="http://schemas.microsoft.com/office/powerpoint/2010/main" val="61108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7000">
              <a:schemeClr val="accent6">
                <a:lumMod val="60000"/>
                <a:lumOff val="40000"/>
              </a:schemeClr>
            </a:gs>
            <a:gs pos="23000">
              <a:schemeClr val="accent5">
                <a:lumMod val="20000"/>
                <a:lumOff val="80000"/>
              </a:schemeClr>
            </a:gs>
            <a:gs pos="74000">
              <a:schemeClr val="bg1">
                <a:lumMod val="6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9121E-65FD-4B5B-AB0A-790A5FF4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602523"/>
            <a:ext cx="6291453" cy="38744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>
                <a:solidFill>
                  <a:schemeClr val="bg1"/>
                </a:solidFill>
                <a:cs typeface="Arial" panose="020B0604020202020204" pitchFamily="34" charset="0"/>
              </a:rPr>
              <a:t>Para el desarrollo de la interfaz y las interacciones del videojuego se implementará Unity5 como plataforma de desarrollo y para la codificación de los eventos, efectos, sonidos y demás características agregadas al juego, se implementará el uso de </a:t>
            </a:r>
            <a:r>
              <a:rPr lang="es-ES" dirty="0" err="1">
                <a:solidFill>
                  <a:schemeClr val="bg1"/>
                </a:solidFill>
                <a:cs typeface="Arial" panose="020B0604020202020204" pitchFamily="34" charset="0"/>
              </a:rPr>
              <a:t>VisualStudio</a:t>
            </a:r>
            <a:r>
              <a:rPr lang="es-ES" dirty="0">
                <a:solidFill>
                  <a:schemeClr val="bg1"/>
                </a:solidFill>
                <a:cs typeface="Arial" panose="020B0604020202020204" pitchFamily="34" charset="0"/>
              </a:rPr>
              <a:t> 2019.</a:t>
            </a:r>
            <a:endParaRPr lang="es-E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71932-3F04-4274-90EE-7F10B195A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8" y="2180101"/>
            <a:ext cx="5230938" cy="422422"/>
          </a:xfrm>
        </p:spPr>
        <p:txBody>
          <a:bodyPr/>
          <a:lstStyle/>
          <a:p>
            <a:r>
              <a:rPr lang="es-419" dirty="0">
                <a:solidFill>
                  <a:schemeClr val="bg1">
                    <a:lumMod val="95000"/>
                  </a:schemeClr>
                </a:solidFill>
              </a:rPr>
              <a:t>HERRAMIENTAS DE DESARROLLO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8BD1A-7FC0-4DED-9A4A-B32C51E7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381025"/>
            <a:ext cx="4547059" cy="867026"/>
          </a:xfrm>
        </p:spPr>
        <p:txBody>
          <a:bodyPr>
            <a:normAutofit/>
          </a:bodyPr>
          <a:lstStyle/>
          <a:p>
            <a:r>
              <a:rPr lang="es-ES" sz="5400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CAPÍTULO 1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5C2419C-7F3C-4964-9C29-2D53B8AA84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8771" r="18771"/>
          <a:stretch>
            <a:fillRect/>
          </a:stretch>
        </p:blipFill>
        <p:spPr>
          <a:xfrm>
            <a:off x="6170177" y="0"/>
            <a:ext cx="6021821" cy="6858000"/>
          </a:xfrm>
        </p:spPr>
      </p:pic>
    </p:spTree>
    <p:extLst>
      <p:ext uri="{BB962C8B-B14F-4D97-AF65-F5344CB8AC3E}">
        <p14:creationId xmlns:p14="http://schemas.microsoft.com/office/powerpoint/2010/main" val="163833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1095</TotalTime>
  <Words>553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Algerian</vt:lpstr>
      <vt:lpstr>Arial</vt:lpstr>
      <vt:lpstr>Arial Black</vt:lpstr>
      <vt:lpstr>Calibri</vt:lpstr>
      <vt:lpstr>Calibri Light</vt:lpstr>
      <vt:lpstr>Gill Sans SemiBold</vt:lpstr>
      <vt:lpstr>Times New Roman</vt:lpstr>
      <vt:lpstr>Office Theme</vt:lpstr>
      <vt:lpstr>VIDEOJUEGO FINAL</vt:lpstr>
      <vt:lpstr>CAPÍTULO 1</vt:lpstr>
      <vt:lpstr>CAPÍTULO 1</vt:lpstr>
      <vt:lpstr>CAPÍTULO 1</vt:lpstr>
      <vt:lpstr>CAPÍTULO 1</vt:lpstr>
      <vt:lpstr>CAPÍTULO 1</vt:lpstr>
      <vt:lpstr>CAPÍTULO 1</vt:lpstr>
      <vt:lpstr>CAPÍTULO 1</vt:lpstr>
      <vt:lpstr>CAPÍTULO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VIDEOJUEGO FINAL</dc:title>
  <dc:creator>Yunisse Santana</dc:creator>
  <cp:lastModifiedBy>Yunisse Santana</cp:lastModifiedBy>
  <cp:revision>2</cp:revision>
  <dcterms:created xsi:type="dcterms:W3CDTF">2021-11-28T00:22:36Z</dcterms:created>
  <dcterms:modified xsi:type="dcterms:W3CDTF">2021-11-28T18:38:03Z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